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8" r:id="rId7"/>
    <p:sldId id="269" r:id="rId8"/>
    <p:sldId id="267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B2D21-188E-4E1C-A386-ED4F99354AB3}" v="1" dt="2026-01-14T08:32:37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5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Kilian" userId="708d72b559cdacf7" providerId="LiveId" clId="{46BE62B3-E977-4109-8CC0-DA1FDD1511E2}"/>
    <pc:docChg chg="custSel addSld delSld modSld sldOrd">
      <pc:chgData name="Karel Kilian" userId="708d72b559cdacf7" providerId="LiveId" clId="{46BE62B3-E977-4109-8CC0-DA1FDD1511E2}" dt="2026-01-10T10:02:51.309" v="395" actId="962"/>
      <pc:docMkLst>
        <pc:docMk/>
      </pc:docMkLst>
      <pc:sldChg chg="modSp mod">
        <pc:chgData name="Karel Kilian" userId="708d72b559cdacf7" providerId="LiveId" clId="{46BE62B3-E977-4109-8CC0-DA1FDD1511E2}" dt="2026-01-10T09:51:37.991" v="285" actId="20577"/>
        <pc:sldMkLst>
          <pc:docMk/>
          <pc:sldMk cId="0" sldId="256"/>
        </pc:sldMkLst>
        <pc:spChg chg="mod">
          <ac:chgData name="Karel Kilian" userId="708d72b559cdacf7" providerId="LiveId" clId="{46BE62B3-E977-4109-8CC0-DA1FDD1511E2}" dt="2026-01-10T09:51:37.991" v="28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Karel Kilian" userId="708d72b559cdacf7" providerId="LiveId" clId="{46BE62B3-E977-4109-8CC0-DA1FDD1511E2}" dt="2026-01-10T09:34:23.450" v="9" actId="20578"/>
        <pc:sldMkLst>
          <pc:docMk/>
          <pc:sldMk cId="0" sldId="258"/>
        </pc:sldMkLst>
        <pc:spChg chg="mod">
          <ac:chgData name="Karel Kilian" userId="708d72b559cdacf7" providerId="LiveId" clId="{46BE62B3-E977-4109-8CC0-DA1FDD1511E2}" dt="2026-01-10T09:34:23.450" v="9" actId="20578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Karel Kilian" userId="708d72b559cdacf7" providerId="LiveId" clId="{46BE62B3-E977-4109-8CC0-DA1FDD1511E2}" dt="2026-01-10T09:52:52.272" v="327" actId="20577"/>
        <pc:sldMkLst>
          <pc:docMk/>
          <pc:sldMk cId="0" sldId="259"/>
        </pc:sldMkLst>
        <pc:spChg chg="mod">
          <ac:chgData name="Karel Kilian" userId="708d72b559cdacf7" providerId="LiveId" clId="{46BE62B3-E977-4109-8CC0-DA1FDD1511E2}" dt="2026-01-10T09:52:52.272" v="327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modSp mod">
        <pc:chgData name="Karel Kilian" userId="708d72b559cdacf7" providerId="LiveId" clId="{46BE62B3-E977-4109-8CC0-DA1FDD1511E2}" dt="2025-12-31T09:49:56.332" v="6" actId="1076"/>
        <pc:sldMkLst>
          <pc:docMk/>
          <pc:sldMk cId="0" sldId="260"/>
        </pc:sldMkLst>
        <pc:picChg chg="add mod">
          <ac:chgData name="Karel Kilian" userId="708d72b559cdacf7" providerId="LiveId" clId="{46BE62B3-E977-4109-8CC0-DA1FDD1511E2}" dt="2025-12-31T09:49:56.332" v="6" actId="1076"/>
          <ac:picMkLst>
            <pc:docMk/>
            <pc:sldMk cId="0" sldId="260"/>
            <ac:picMk id="6" creationId="{C0825903-1712-66E7-8C65-586A6EE447A4}"/>
          </ac:picMkLst>
        </pc:picChg>
      </pc:sldChg>
      <pc:sldChg chg="modSp mod">
        <pc:chgData name="Karel Kilian" userId="708d72b559cdacf7" providerId="LiveId" clId="{46BE62B3-E977-4109-8CC0-DA1FDD1511E2}" dt="2026-01-10T09:38:49.028" v="41" actId="20577"/>
        <pc:sldMkLst>
          <pc:docMk/>
          <pc:sldMk cId="0" sldId="261"/>
        </pc:sldMkLst>
        <pc:spChg chg="mod">
          <ac:chgData name="Karel Kilian" userId="708d72b559cdacf7" providerId="LiveId" clId="{46BE62B3-E977-4109-8CC0-DA1FDD1511E2}" dt="2026-01-10T09:38:49.028" v="41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Karel Kilian" userId="708d72b559cdacf7" providerId="LiveId" clId="{46BE62B3-E977-4109-8CC0-DA1FDD1511E2}" dt="2026-01-10T09:40:41.676" v="42"/>
        <pc:sldMkLst>
          <pc:docMk/>
          <pc:sldMk cId="0" sldId="265"/>
        </pc:sldMkLst>
        <pc:spChg chg="mod">
          <ac:chgData name="Karel Kilian" userId="708d72b559cdacf7" providerId="LiveId" clId="{46BE62B3-E977-4109-8CC0-DA1FDD1511E2}" dt="2026-01-10T09:40:41.676" v="42"/>
          <ac:spMkLst>
            <pc:docMk/>
            <pc:sldMk cId="0" sldId="265"/>
            <ac:spMk id="3" creationId="{00000000-0000-0000-0000-000000000000}"/>
          </ac:spMkLst>
        </pc:spChg>
      </pc:sldChg>
      <pc:sldChg chg="addSp modSp mod ord">
        <pc:chgData name="Karel Kilian" userId="708d72b559cdacf7" providerId="LiveId" clId="{46BE62B3-E977-4109-8CC0-DA1FDD1511E2}" dt="2026-01-10T09:45:38.491" v="267" actId="5793"/>
        <pc:sldMkLst>
          <pc:docMk/>
          <pc:sldMk cId="0" sldId="266"/>
        </pc:sldMkLst>
        <pc:spChg chg="mod">
          <ac:chgData name="Karel Kilian" userId="708d72b559cdacf7" providerId="LiveId" clId="{46BE62B3-E977-4109-8CC0-DA1FDD1511E2}" dt="2026-01-10T09:43:11.294" v="153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Karel Kilian" userId="708d72b559cdacf7" providerId="LiveId" clId="{46BE62B3-E977-4109-8CC0-DA1FDD1511E2}" dt="2026-01-10T09:45:38.491" v="267" actId="5793"/>
          <ac:spMkLst>
            <pc:docMk/>
            <pc:sldMk cId="0" sldId="266"/>
            <ac:spMk id="3" creationId="{00000000-0000-0000-0000-000000000000}"/>
          </ac:spMkLst>
        </pc:spChg>
        <pc:picChg chg="add mod">
          <ac:chgData name="Karel Kilian" userId="708d72b559cdacf7" providerId="LiveId" clId="{46BE62B3-E977-4109-8CC0-DA1FDD1511E2}" dt="2025-12-31T09:47:35.611" v="2"/>
          <ac:picMkLst>
            <pc:docMk/>
            <pc:sldMk cId="0" sldId="266"/>
            <ac:picMk id="4" creationId="{DAE199F4-3001-320B-1D70-59660B2445B4}"/>
          </ac:picMkLst>
        </pc:picChg>
      </pc:sldChg>
      <pc:sldChg chg="modSp add mod">
        <pc:chgData name="Karel Kilian" userId="708d72b559cdacf7" providerId="LiveId" clId="{46BE62B3-E977-4109-8CC0-DA1FDD1511E2}" dt="2026-01-10T09:57:52.693" v="388" actId="20577"/>
        <pc:sldMkLst>
          <pc:docMk/>
          <pc:sldMk cId="1636789089" sldId="267"/>
        </pc:sldMkLst>
        <pc:spChg chg="mod">
          <ac:chgData name="Karel Kilian" userId="708d72b559cdacf7" providerId="LiveId" clId="{46BE62B3-E977-4109-8CC0-DA1FDD1511E2}" dt="2026-01-10T09:57:52.693" v="388" actId="20577"/>
          <ac:spMkLst>
            <pc:docMk/>
            <pc:sldMk cId="1636789089" sldId="267"/>
            <ac:spMk id="3" creationId="{C43A89DD-9693-865A-389E-E0AA7E1EA275}"/>
          </ac:spMkLst>
        </pc:spChg>
      </pc:sldChg>
      <pc:sldChg chg="addSp delSp modSp add mod">
        <pc:chgData name="Karel Kilian" userId="708d72b559cdacf7" providerId="LiveId" clId="{46BE62B3-E977-4109-8CC0-DA1FDD1511E2}" dt="2026-01-10T09:51:17.567" v="283" actId="1076"/>
        <pc:sldMkLst>
          <pc:docMk/>
          <pc:sldMk cId="1311860537" sldId="268"/>
        </pc:sldMkLst>
        <pc:picChg chg="add mod ord">
          <ac:chgData name="Karel Kilian" userId="708d72b559cdacf7" providerId="LiveId" clId="{46BE62B3-E977-4109-8CC0-DA1FDD1511E2}" dt="2026-01-10T09:51:13" v="282" actId="1076"/>
          <ac:picMkLst>
            <pc:docMk/>
            <pc:sldMk cId="1311860537" sldId="268"/>
            <ac:picMk id="6" creationId="{B2FC5BD0-50EE-378C-778B-8964A2314B4D}"/>
          </ac:picMkLst>
        </pc:picChg>
        <pc:picChg chg="add mod">
          <ac:chgData name="Karel Kilian" userId="708d72b559cdacf7" providerId="LiveId" clId="{46BE62B3-E977-4109-8CC0-DA1FDD1511E2}" dt="2026-01-10T09:51:17.567" v="283" actId="1076"/>
          <ac:picMkLst>
            <pc:docMk/>
            <pc:sldMk cId="1311860537" sldId="268"/>
            <ac:picMk id="8" creationId="{1ECBE73D-4EF2-D687-3653-022805576201}"/>
          </ac:picMkLst>
        </pc:picChg>
      </pc:sldChg>
      <pc:sldChg chg="addSp delSp modSp add mod">
        <pc:chgData name="Karel Kilian" userId="708d72b559cdacf7" providerId="LiveId" clId="{46BE62B3-E977-4109-8CC0-DA1FDD1511E2}" dt="2026-01-10T10:02:51.309" v="395" actId="962"/>
        <pc:sldMkLst>
          <pc:docMk/>
          <pc:sldMk cId="3804804938" sldId="269"/>
        </pc:sldMkLst>
        <pc:picChg chg="add mod">
          <ac:chgData name="Karel Kilian" userId="708d72b559cdacf7" providerId="LiveId" clId="{46BE62B3-E977-4109-8CC0-DA1FDD1511E2}" dt="2026-01-10T10:02:51.309" v="395" actId="962"/>
          <ac:picMkLst>
            <pc:docMk/>
            <pc:sldMk cId="3804804938" sldId="269"/>
            <ac:picMk id="7" creationId="{2F158165-C11A-5186-87C6-9907E3D77B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88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Prezentace je určena rodičům žáků 9. ročníku. Cílem je srozumitelně vysvětlit postup přijímacího řízení a snížit nejistotu.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Vysvětli, že stejný výsledek JPZ může znamenat přijetí na jednu školu a nepřijetí na jinou.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Je důležité rodiče uklidnit – nepřijetí v 1. kole není konečné.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Otázky můžeš postupně rozebrat ústně – odpovědi nejsou na snímku záměrně.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Závěrečný uklidňující snímek – velmi se osvědčuje.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Doporuč rodičům, aby se řídili výhradně oficiálními zdroji. Tyto odkazy pokrývají celý proces přijímacího řízení.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Zdůrazni, že nejde o zkoušku 'ze všeho', ale o ověření základních dovedností.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Rodiče často netuší, že dítě píše testy dvakrát – je dobré to zdůraznit.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Upozorni na důležitost správného pořadí škol.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Zdůrazni, že DiPSy je preferovaný způsob podání přihlášek. Papírová forma zůstává možná, ale je administrativně náročnější.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1E15-D894-9369-44F0-EAEB5685F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F9CF1-7829-F35C-6F80-749CC83D38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F693B-4D91-7B7A-CB8D-C25A2B1DA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Zdůrazni, že DiPSy je preferovaný způsob podání přihlášek. Papírová forma zůstává možná, ale je administrativně náročnější.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79641-B303-5B9D-F151-2DB77FB06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12085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A4D9A-4D2F-44C1-EF18-2512B0127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58FED-7ED6-3D6B-BEB8-84055F845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193572-08A8-6DAA-A280-7FAFA468E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Zdůrazni, že DiPSy je preferovaný způsob podání přihlášek. Papírová forma zůstává možná, ale je administrativně náročnější.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15A88-0DF8-F392-E7F7-8A1D118A3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6712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08790-D4B1-3244-F961-1A50B6FEE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E52E0-2EB6-00CC-8C84-7DB9D68850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8038D-ECB2-6EB7-2B16-739932AB9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Zdůrazni, že DiPSy je preferovaný způsob podání přihlášek. Papírová forma zůstává možná, ale je administrativně náročnější.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971BF-41BD-9C81-2D05-4804C58A5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02749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Tento snímek lze komentovat pomalu a přehledně – rodiče si často dělají poznámky.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psy.gov.cz/prihlaska/intr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rijimacky.cermat.cz/aktuality/aktualita/367-nejcastejsi-otazky-a-odpovedi-k-jednotne-prijimaci-zkousce" TargetMode="External"/><Relationship Id="rId4" Type="http://schemas.openxmlformats.org/officeDocument/2006/relationships/hyperlink" Target="https://cermat.gov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kolstvi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psy.gov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prihlaskynastredni.cz/rodice-zaci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3400" dirty="0" err="1">
                <a:solidFill>
                  <a:srgbClr val="006699"/>
                </a:solidFill>
              </a:rPr>
              <a:t>Přijímací</a:t>
            </a:r>
            <a:r>
              <a:rPr sz="3400" dirty="0">
                <a:solidFill>
                  <a:srgbClr val="006699"/>
                </a:solidFill>
              </a:rPr>
              <a:t> </a:t>
            </a:r>
            <a:r>
              <a:rPr sz="3400" dirty="0" err="1">
                <a:solidFill>
                  <a:srgbClr val="006699"/>
                </a:solidFill>
              </a:rPr>
              <a:t>řízení</a:t>
            </a:r>
            <a:r>
              <a:rPr sz="3400" dirty="0">
                <a:solidFill>
                  <a:srgbClr val="006699"/>
                </a:solidFill>
              </a:rPr>
              <a:t> </a:t>
            </a:r>
            <a:r>
              <a:rPr sz="3400" dirty="0" err="1">
                <a:solidFill>
                  <a:srgbClr val="006699"/>
                </a:solidFill>
              </a:rPr>
              <a:t>na</a:t>
            </a:r>
            <a:r>
              <a:rPr sz="3400" dirty="0">
                <a:solidFill>
                  <a:srgbClr val="006699"/>
                </a:solidFill>
              </a:rPr>
              <a:t> </a:t>
            </a:r>
            <a:r>
              <a:rPr sz="3400" dirty="0" err="1">
                <a:solidFill>
                  <a:srgbClr val="006699"/>
                </a:solidFill>
              </a:rPr>
              <a:t>střední</a:t>
            </a:r>
            <a:r>
              <a:rPr sz="3400" dirty="0">
                <a:solidFill>
                  <a:srgbClr val="006699"/>
                </a:solidFill>
              </a:rPr>
              <a:t> </a:t>
            </a:r>
            <a:r>
              <a:rPr sz="3400" dirty="0" err="1">
                <a:solidFill>
                  <a:srgbClr val="006699"/>
                </a:solidFill>
              </a:rPr>
              <a:t>školy</a:t>
            </a:r>
            <a:r>
              <a:rPr sz="3400" dirty="0">
                <a:solidFill>
                  <a:srgbClr val="006699"/>
                </a:solidFill>
              </a:rPr>
              <a:t>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sz="1800" dirty="0" err="1">
                <a:solidFill>
                  <a:srgbClr val="323232"/>
                </a:solidFill>
              </a:rPr>
              <a:t>Informace</a:t>
            </a:r>
            <a:r>
              <a:rPr sz="1800" dirty="0">
                <a:solidFill>
                  <a:srgbClr val="323232"/>
                </a:solidFill>
              </a:rPr>
              <a:t> pro </a:t>
            </a:r>
            <a:r>
              <a:rPr sz="1800" dirty="0" err="1">
                <a:solidFill>
                  <a:srgbClr val="323232"/>
                </a:solidFill>
              </a:rPr>
              <a:t>rodiče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vycházejících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žáků</a:t>
            </a:r>
            <a:r>
              <a:rPr lang="cs-CZ" sz="1800" dirty="0">
                <a:solidFill>
                  <a:srgbClr val="323232"/>
                </a:solidFill>
              </a:rPr>
              <a:t> </a:t>
            </a:r>
            <a:r>
              <a:rPr sz="1800" dirty="0">
                <a:solidFill>
                  <a:srgbClr val="323232"/>
                </a:solidFill>
              </a:rPr>
              <a:t>ZŠ </a:t>
            </a:r>
            <a:r>
              <a:rPr sz="1800" dirty="0" err="1">
                <a:solidFill>
                  <a:srgbClr val="323232"/>
                </a:solidFill>
              </a:rPr>
              <a:t>Kamenická</a:t>
            </a:r>
            <a:endParaRPr sz="1800" dirty="0">
              <a:solidFill>
                <a:srgbClr val="323232"/>
              </a:solidFill>
            </a:endParaRP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Vyhodnocení a výsledky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 dirty="0" err="1">
                <a:solidFill>
                  <a:srgbClr val="323232"/>
                </a:solidFill>
              </a:rPr>
              <a:t>Výsledky</a:t>
            </a:r>
            <a:r>
              <a:rPr sz="1800" dirty="0">
                <a:solidFill>
                  <a:srgbClr val="323232"/>
                </a:solidFill>
              </a:rPr>
              <a:t> JPZ </a:t>
            </a:r>
            <a:r>
              <a:rPr sz="1800" dirty="0" err="1">
                <a:solidFill>
                  <a:srgbClr val="323232"/>
                </a:solidFill>
              </a:rPr>
              <a:t>dodává</a:t>
            </a:r>
            <a:r>
              <a:rPr sz="1800" dirty="0">
                <a:solidFill>
                  <a:srgbClr val="323232"/>
                </a:solidFill>
              </a:rPr>
              <a:t> CERMAT</a:t>
            </a: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Každá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škola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má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vlastní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kritéria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přijetí</a:t>
            </a:r>
            <a:r>
              <a:rPr lang="cs-CZ" sz="1800" dirty="0">
                <a:solidFill>
                  <a:srgbClr val="323232"/>
                </a:solidFill>
              </a:rPr>
              <a:t> (zveřejnění do 15. 1.)</a:t>
            </a:r>
            <a:endParaRPr sz="1800" dirty="0">
              <a:solidFill>
                <a:srgbClr val="323232"/>
              </a:solidFill>
            </a:endParaRP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Rozhoduje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součet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bodů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podle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pravidel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školy</a:t>
            </a:r>
            <a:endParaRPr sz="1800" dirty="0">
              <a:solidFill>
                <a:srgbClr val="323232"/>
              </a:solidFill>
            </a:endParaRP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Co když se dítě nedostane?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>
                <a:solidFill>
                  <a:srgbClr val="323232"/>
                </a:solidFill>
              </a:rPr>
              <a:t>Možnost účasti ve 2. kole přijímacího řízení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Přehled volných míst zveřejňuje systém přijímacího řízení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Druhé kolo je běžnou součástí procesu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Časté otázky rodičů – FAQ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>
                <a:solidFill>
                  <a:srgbClr val="323232"/>
                </a:solidFill>
              </a:rPr>
              <a:t>Musí dítě uspět v obou testech?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Co když je nemocné v den zkoušky?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Rozhodují známky ze ZŠ?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Doporučení rodičům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>
                <a:solidFill>
                  <a:srgbClr val="323232"/>
                </a:solidFill>
              </a:rPr>
              <a:t>Sledujte oficiální informace (CERMAT)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Pomozte dítěti s organizací a klidem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Podpora rodiny je důležitější než tlak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Užitečné oficiální odkazy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 dirty="0" err="1">
                <a:solidFill>
                  <a:srgbClr val="323232"/>
                </a:solidFill>
              </a:rPr>
              <a:t>Systém</a:t>
            </a:r>
            <a:r>
              <a:rPr sz="1800" dirty="0">
                <a:solidFill>
                  <a:srgbClr val="323232"/>
                </a:solidFill>
              </a:rPr>
              <a:t> pro </a:t>
            </a:r>
            <a:r>
              <a:rPr sz="1800" dirty="0" err="1">
                <a:solidFill>
                  <a:srgbClr val="323232"/>
                </a:solidFill>
              </a:rPr>
              <a:t>podání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přihlášek</a:t>
            </a:r>
            <a:r>
              <a:rPr sz="1800" dirty="0">
                <a:solidFill>
                  <a:srgbClr val="323232"/>
                </a:solidFill>
              </a:rPr>
              <a:t> (</a:t>
            </a:r>
            <a:r>
              <a:rPr sz="1800" dirty="0" err="1">
                <a:solidFill>
                  <a:srgbClr val="323232"/>
                </a:solidFill>
              </a:rPr>
              <a:t>DiPSy</a:t>
            </a:r>
            <a:r>
              <a:rPr sz="1800" dirty="0">
                <a:solidFill>
                  <a:srgbClr val="323232"/>
                </a:solidFill>
              </a:rPr>
              <a:t>): </a:t>
            </a:r>
            <a:r>
              <a:rPr sz="1800" dirty="0">
                <a:solidFill>
                  <a:srgbClr val="323232"/>
                </a:solidFill>
                <a:hlinkClick r:id="rId3"/>
              </a:rPr>
              <a:t>https://dipsy.cz</a:t>
            </a:r>
            <a:endParaRPr sz="1800" dirty="0">
              <a:solidFill>
                <a:srgbClr val="323232"/>
              </a:solidFill>
            </a:endParaRPr>
          </a:p>
          <a:p>
            <a:r>
              <a:rPr sz="1800" dirty="0">
                <a:solidFill>
                  <a:srgbClr val="323232"/>
                </a:solidFill>
              </a:rPr>
              <a:t>CERMAT – </a:t>
            </a:r>
            <a:r>
              <a:rPr sz="1800" dirty="0" err="1">
                <a:solidFill>
                  <a:srgbClr val="323232"/>
                </a:solidFill>
              </a:rPr>
              <a:t>oficiální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informace</a:t>
            </a:r>
            <a:r>
              <a:rPr sz="1800" dirty="0">
                <a:solidFill>
                  <a:srgbClr val="323232"/>
                </a:solidFill>
              </a:rPr>
              <a:t>: </a:t>
            </a:r>
            <a:r>
              <a:rPr lang="cs-CZ" sz="1800" dirty="0">
                <a:solidFill>
                  <a:srgbClr val="323232"/>
                </a:solidFill>
                <a:hlinkClick r:id="rId4"/>
              </a:rPr>
              <a:t>https://cermat.gov.cz/</a:t>
            </a:r>
            <a:endParaRPr sz="1800" dirty="0">
              <a:solidFill>
                <a:srgbClr val="323232"/>
              </a:solidFill>
            </a:endParaRPr>
          </a:p>
          <a:p>
            <a:r>
              <a:rPr sz="1800" dirty="0" err="1">
                <a:solidFill>
                  <a:srgbClr val="323232"/>
                </a:solidFill>
              </a:rPr>
              <a:t>Nejčastější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otázky</a:t>
            </a:r>
            <a:r>
              <a:rPr sz="1800" dirty="0">
                <a:solidFill>
                  <a:srgbClr val="323232"/>
                </a:solidFill>
              </a:rPr>
              <a:t> k JPZ: </a:t>
            </a:r>
            <a:r>
              <a:rPr sz="1800" dirty="0">
                <a:solidFill>
                  <a:srgbClr val="323232"/>
                </a:solidFill>
                <a:hlinkClick r:id="rId5"/>
              </a:rPr>
              <a:t>https://prijimacky.cermat.cz/aktuality/aktualita/367-nejcastejsi-otazky-a-odpovedi-k-jednotne-prijimaci-zkousce</a:t>
            </a:r>
            <a:endParaRPr sz="1800" dirty="0">
              <a:solidFill>
                <a:srgbClr val="323232"/>
              </a:solidFill>
            </a:endParaRP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Základní informace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>
                <a:solidFill>
                  <a:srgbClr val="323232"/>
                </a:solidFill>
              </a:rPr>
              <a:t>Přijímací řízení se řídí školským zákonem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Probíhá centrálně koordinovaná jednotná přijímací zkouška (JPZ)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Týká se většiny maturitních oborů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Jednotná přijímací zkouška (JPZ)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>
                <a:solidFill>
                  <a:srgbClr val="323232"/>
                </a:solidFill>
              </a:rPr>
              <a:t>Test z matematiky</a:t>
            </a:r>
          </a:p>
          <a:p>
            <a:r>
              <a:rPr sz="2200" dirty="0">
                <a:solidFill>
                  <a:srgbClr val="323232"/>
                </a:solidFill>
              </a:rPr>
              <a:t>Test z </a:t>
            </a:r>
            <a:r>
              <a:rPr sz="2200" dirty="0" err="1">
                <a:solidFill>
                  <a:srgbClr val="323232"/>
                </a:solidFill>
              </a:rPr>
              <a:t>českého</a:t>
            </a:r>
            <a:r>
              <a:rPr sz="2200" dirty="0">
                <a:solidFill>
                  <a:srgbClr val="323232"/>
                </a:solidFill>
              </a:rPr>
              <a:t> </a:t>
            </a:r>
            <a:r>
              <a:rPr sz="2200" dirty="0" err="1">
                <a:solidFill>
                  <a:srgbClr val="323232"/>
                </a:solidFill>
              </a:rPr>
              <a:t>jazyka</a:t>
            </a:r>
            <a:r>
              <a:rPr sz="2200" dirty="0">
                <a:solidFill>
                  <a:srgbClr val="323232"/>
                </a:solidFill>
              </a:rPr>
              <a:t> a </a:t>
            </a:r>
            <a:r>
              <a:rPr sz="2200" dirty="0" err="1">
                <a:solidFill>
                  <a:srgbClr val="323232"/>
                </a:solidFill>
              </a:rPr>
              <a:t>literatury</a:t>
            </a:r>
            <a:endParaRPr sz="2200" dirty="0">
              <a:solidFill>
                <a:srgbClr val="323232"/>
              </a:solidFill>
            </a:endParaRP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Zkouška</a:t>
            </a:r>
            <a:r>
              <a:rPr sz="1800" dirty="0">
                <a:solidFill>
                  <a:srgbClr val="323232"/>
                </a:solidFill>
              </a:rPr>
              <a:t> se </a:t>
            </a:r>
            <a:r>
              <a:rPr sz="1800" dirty="0" err="1">
                <a:solidFill>
                  <a:srgbClr val="323232"/>
                </a:solidFill>
              </a:rPr>
              <a:t>koná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dvakrát</a:t>
            </a:r>
            <a:r>
              <a:rPr sz="1800" dirty="0">
                <a:solidFill>
                  <a:srgbClr val="323232"/>
                </a:solidFill>
              </a:rPr>
              <a:t> – </a:t>
            </a:r>
            <a:r>
              <a:rPr sz="1800" dirty="0" err="1">
                <a:solidFill>
                  <a:srgbClr val="323232"/>
                </a:solidFill>
              </a:rPr>
              <a:t>započítává</a:t>
            </a:r>
            <a:r>
              <a:rPr sz="1800" dirty="0">
                <a:solidFill>
                  <a:srgbClr val="323232"/>
                </a:solidFill>
              </a:rPr>
              <a:t> se </a:t>
            </a:r>
            <a:r>
              <a:rPr sz="1800" dirty="0" err="1">
                <a:solidFill>
                  <a:srgbClr val="323232"/>
                </a:solidFill>
              </a:rPr>
              <a:t>lepší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výsledek</a:t>
            </a:r>
            <a:endParaRPr sz="1800" dirty="0">
              <a:solidFill>
                <a:srgbClr val="323232"/>
              </a:solidFill>
            </a:endParaRP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Přihlášky na SŠ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 dirty="0" err="1">
                <a:solidFill>
                  <a:srgbClr val="323232"/>
                </a:solidFill>
              </a:rPr>
              <a:t>Podávají</a:t>
            </a:r>
            <a:r>
              <a:rPr sz="1800" dirty="0">
                <a:solidFill>
                  <a:srgbClr val="323232"/>
                </a:solidFill>
              </a:rPr>
              <a:t> se v </a:t>
            </a:r>
            <a:r>
              <a:rPr sz="1800" dirty="0" err="1">
                <a:solidFill>
                  <a:srgbClr val="323232"/>
                </a:solidFill>
              </a:rPr>
              <a:t>termínu</a:t>
            </a:r>
            <a:r>
              <a:rPr sz="1800" dirty="0">
                <a:solidFill>
                  <a:srgbClr val="323232"/>
                </a:solidFill>
              </a:rPr>
              <a:t> 1.–</a:t>
            </a:r>
            <a:r>
              <a:rPr lang="cs-CZ" sz="1800" dirty="0">
                <a:solidFill>
                  <a:srgbClr val="323232"/>
                </a:solidFill>
              </a:rPr>
              <a:t> </a:t>
            </a:r>
            <a:r>
              <a:rPr sz="1800" dirty="0">
                <a:solidFill>
                  <a:srgbClr val="323232"/>
                </a:solidFill>
              </a:rPr>
              <a:t>20. </a:t>
            </a:r>
            <a:r>
              <a:rPr sz="1800" dirty="0" err="1">
                <a:solidFill>
                  <a:srgbClr val="323232"/>
                </a:solidFill>
              </a:rPr>
              <a:t>února</a:t>
            </a:r>
            <a:r>
              <a:rPr sz="1800" dirty="0">
                <a:solidFill>
                  <a:srgbClr val="323232"/>
                </a:solidFill>
              </a:rPr>
              <a:t> 2026</a:t>
            </a: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Až</a:t>
            </a:r>
            <a:r>
              <a:rPr sz="1800" dirty="0">
                <a:solidFill>
                  <a:srgbClr val="323232"/>
                </a:solidFill>
              </a:rPr>
              <a:t> 3 </a:t>
            </a:r>
            <a:r>
              <a:rPr sz="1800" dirty="0" err="1">
                <a:solidFill>
                  <a:srgbClr val="323232"/>
                </a:solidFill>
              </a:rPr>
              <a:t>přihlášky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na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obory</a:t>
            </a:r>
            <a:r>
              <a:rPr sz="1800" dirty="0">
                <a:solidFill>
                  <a:srgbClr val="323232"/>
                </a:solidFill>
              </a:rPr>
              <a:t> bez </a:t>
            </a:r>
            <a:r>
              <a:rPr sz="1800" dirty="0" err="1">
                <a:solidFill>
                  <a:srgbClr val="323232"/>
                </a:solidFill>
              </a:rPr>
              <a:t>talentové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zkoušky</a:t>
            </a:r>
            <a:endParaRPr lang="cs-CZ" sz="1800" dirty="0">
              <a:solidFill>
                <a:srgbClr val="323232"/>
              </a:solidFill>
            </a:endParaRPr>
          </a:p>
          <a:p>
            <a:pPr lvl="1"/>
            <a:r>
              <a:rPr lang="cs-CZ" sz="1800" dirty="0">
                <a:solidFill>
                  <a:srgbClr val="323232"/>
                </a:solidFill>
              </a:rPr>
              <a:t>Až 2 další na obory s talentovou zkouškou</a:t>
            </a:r>
            <a:endParaRPr sz="1800" dirty="0">
              <a:solidFill>
                <a:srgbClr val="323232"/>
              </a:solidFill>
            </a:endParaRP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Pořadí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škol</a:t>
            </a:r>
            <a:r>
              <a:rPr sz="1800" dirty="0">
                <a:solidFill>
                  <a:srgbClr val="323232"/>
                </a:solidFill>
              </a:rPr>
              <a:t> je </a:t>
            </a:r>
            <a:r>
              <a:rPr sz="1800" dirty="0" err="1">
                <a:solidFill>
                  <a:srgbClr val="323232"/>
                </a:solidFill>
              </a:rPr>
              <a:t>závazné</a:t>
            </a:r>
            <a:endParaRPr sz="1800" dirty="0">
              <a:solidFill>
                <a:srgbClr val="323232"/>
              </a:solidFill>
            </a:endParaRP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>
                <a:solidFill>
                  <a:srgbClr val="006699"/>
                </a:solidFill>
              </a:rPr>
              <a:t>Kde najít informace o školách?</a:t>
            </a:r>
            <a:endParaRPr sz="3400" dirty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323232"/>
                </a:solidFill>
              </a:rPr>
              <a:t>Webové stránky středních škol</a:t>
            </a:r>
          </a:p>
          <a:p>
            <a:r>
              <a:rPr lang="cs-CZ" sz="1800" dirty="0">
                <a:solidFill>
                  <a:srgbClr val="323232"/>
                </a:solidFill>
              </a:rPr>
              <a:t>Atlas školství</a:t>
            </a:r>
            <a:endParaRPr lang="cs-CZ" sz="1400" dirty="0">
              <a:solidFill>
                <a:srgbClr val="323232"/>
              </a:solidFill>
            </a:endParaRPr>
          </a:p>
          <a:p>
            <a:pPr lvl="1"/>
            <a:r>
              <a:rPr lang="cs-CZ" sz="1800" dirty="0">
                <a:solidFill>
                  <a:srgbClr val="323232"/>
                </a:solidFill>
              </a:rPr>
              <a:t>na webu </a:t>
            </a:r>
            <a:r>
              <a:rPr lang="cs-CZ" sz="1800" dirty="0">
                <a:solidFill>
                  <a:srgbClr val="323232"/>
                </a:solidFill>
                <a:hlinkClick r:id="rId3"/>
              </a:rPr>
              <a:t>https://www.atlasskolstvi.cz/</a:t>
            </a:r>
            <a:endParaRPr lang="cs-CZ" sz="1800" dirty="0">
              <a:solidFill>
                <a:srgbClr val="323232"/>
              </a:solidFill>
            </a:endParaRPr>
          </a:p>
          <a:p>
            <a:pPr lvl="1"/>
            <a:r>
              <a:rPr lang="cs-CZ" sz="1800" dirty="0">
                <a:solidFill>
                  <a:srgbClr val="323232"/>
                </a:solidFill>
              </a:rPr>
              <a:t>tištěná forma</a:t>
            </a:r>
          </a:p>
          <a:p>
            <a:pPr marL="457200" lvl="1" indent="0">
              <a:buNone/>
            </a:pPr>
            <a:endParaRPr lang="cs-CZ" sz="1800" dirty="0">
              <a:solidFill>
                <a:srgbClr val="323232"/>
              </a:solidFill>
            </a:endParaRPr>
          </a:p>
        </p:txBody>
      </p:sp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DAE199F4-3001-320B-1D70-59660B2445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9DD26-B05B-03A2-D109-BA17EAEA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oblečení, Lidská tvář, snímek obrazovky&#10;&#10;Obsah generovaný pomocí AI může být nesprávný.">
            <a:extLst>
              <a:ext uri="{FF2B5EF4-FFF2-40B4-BE49-F238E27FC236}">
                <a16:creationId xmlns:a16="http://schemas.microsoft.com/office/drawing/2014/main" id="{B2FC5BD0-50EE-378C-778B-8964A2314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1" y="884238"/>
            <a:ext cx="3977370" cy="5459136"/>
          </a:xfrm>
          <a:prstGeom prst="rect">
            <a:avLst/>
          </a:prstGeom>
        </p:spPr>
      </p:pic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BAC1B92A-F4E8-D878-B909-E4B632E1A9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  <p:pic>
        <p:nvPicPr>
          <p:cNvPr id="8" name="Obrázek 7" descr="Obsah obrázku text, snímek obrazovky, Paralelní, číslo&#10;&#10;Obsah generovaný pomocí AI může být nesprávný.">
            <a:extLst>
              <a:ext uri="{FF2B5EF4-FFF2-40B4-BE49-F238E27FC236}">
                <a16:creationId xmlns:a16="http://schemas.microsoft.com/office/drawing/2014/main" id="{1ECBE73D-4EF2-D687-3653-0228055762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554" y="1025348"/>
            <a:ext cx="3826849" cy="53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6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43DDF-576F-8C50-A8D4-11608A913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A4D0ED8B-F212-683F-7D47-1DD9942EA0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  <p:pic>
        <p:nvPicPr>
          <p:cNvPr id="7" name="Obrázek 6" descr="Obsah obrázku text, Písmo, číslo, snímek obrazovky&#10;&#10;Obsah generovaný pomocí AI může být nesprávný.">
            <a:extLst>
              <a:ext uri="{FF2B5EF4-FFF2-40B4-BE49-F238E27FC236}">
                <a16:creationId xmlns:a16="http://schemas.microsoft.com/office/drawing/2014/main" id="{2F158165-C11A-5186-87C6-9907E3D77B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6033"/>
            <a:ext cx="9144000" cy="194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0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503F2-939D-11EA-1C07-BF021F3C3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1AE8-44EE-BB26-9547-9590D955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Jak se podávají přihlášky na SŠ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89DD-9693-865A-389E-E0AA7E1EA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 dirty="0" err="1">
                <a:solidFill>
                  <a:srgbClr val="323232"/>
                </a:solidFill>
              </a:rPr>
              <a:t>Elektronicky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přes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systém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DiPSy</a:t>
            </a:r>
            <a:r>
              <a:rPr sz="1800" dirty="0">
                <a:solidFill>
                  <a:srgbClr val="323232"/>
                </a:solidFill>
              </a:rPr>
              <a:t> (</a:t>
            </a:r>
            <a:r>
              <a:rPr lang="cs-CZ" sz="1800" dirty="0">
                <a:solidFill>
                  <a:srgbClr val="323232"/>
                </a:solidFill>
                <a:hlinkClick r:id="rId3"/>
              </a:rPr>
              <a:t>https://dipsy.gov.cz</a:t>
            </a:r>
            <a:r>
              <a:rPr sz="1800" dirty="0">
                <a:solidFill>
                  <a:srgbClr val="323232"/>
                </a:solidFill>
              </a:rPr>
              <a:t>)</a:t>
            </a:r>
            <a:endParaRPr lang="cs-CZ" sz="1800" dirty="0">
              <a:solidFill>
                <a:srgbClr val="323232"/>
              </a:solidFill>
            </a:endParaRPr>
          </a:p>
          <a:p>
            <a:pPr lvl="1"/>
            <a:r>
              <a:rPr lang="cs-CZ" sz="1800" dirty="0">
                <a:solidFill>
                  <a:srgbClr val="323232"/>
                </a:solidFill>
              </a:rPr>
              <a:t>návod a dokumenty </a:t>
            </a:r>
            <a:r>
              <a:rPr lang="cs-CZ" sz="1800">
                <a:solidFill>
                  <a:srgbClr val="323232"/>
                </a:solidFill>
              </a:rPr>
              <a:t>ke stažení </a:t>
            </a:r>
            <a:r>
              <a:rPr lang="cs-CZ" sz="1800" dirty="0">
                <a:solidFill>
                  <a:srgbClr val="323232"/>
                </a:solidFill>
              </a:rPr>
              <a:t>na </a:t>
            </a:r>
            <a:r>
              <a:rPr lang="cs-CZ" sz="1800" dirty="0">
                <a:solidFill>
                  <a:srgbClr val="323232"/>
                </a:solidFill>
                <a:hlinkClick r:id="rId4"/>
              </a:rPr>
              <a:t>https://www.prihlaskynastredni.cz/rodice-zaci.php</a:t>
            </a:r>
            <a:endParaRPr lang="cs-CZ" sz="1800" dirty="0">
              <a:solidFill>
                <a:srgbClr val="323232"/>
              </a:solidFill>
            </a:endParaRP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doporučený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způsob</a:t>
            </a:r>
            <a:r>
              <a:rPr sz="1800" dirty="0">
                <a:solidFill>
                  <a:srgbClr val="323232"/>
                </a:solidFill>
              </a:rPr>
              <a:t>, </a:t>
            </a:r>
            <a:r>
              <a:rPr sz="1800" dirty="0" err="1">
                <a:solidFill>
                  <a:srgbClr val="323232"/>
                </a:solidFill>
              </a:rPr>
              <a:t>přehledný</a:t>
            </a:r>
            <a:r>
              <a:rPr sz="1800" dirty="0">
                <a:solidFill>
                  <a:srgbClr val="323232"/>
                </a:solidFill>
              </a:rPr>
              <a:t> a </a:t>
            </a:r>
            <a:r>
              <a:rPr sz="1800" dirty="0" err="1">
                <a:solidFill>
                  <a:srgbClr val="323232"/>
                </a:solidFill>
              </a:rPr>
              <a:t>bezpečný</a:t>
            </a:r>
            <a:endParaRPr sz="1800" dirty="0">
              <a:solidFill>
                <a:srgbClr val="323232"/>
              </a:solidFill>
            </a:endParaRP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rodiče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i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žáci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mají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přehled</a:t>
            </a:r>
            <a:r>
              <a:rPr sz="1800" dirty="0">
                <a:solidFill>
                  <a:srgbClr val="323232"/>
                </a:solidFill>
              </a:rPr>
              <a:t> o </a:t>
            </a:r>
            <a:r>
              <a:rPr sz="1800" dirty="0" err="1">
                <a:solidFill>
                  <a:srgbClr val="323232"/>
                </a:solidFill>
              </a:rPr>
              <a:t>stavu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přihlášek</a:t>
            </a:r>
            <a:endParaRPr sz="1800" dirty="0">
              <a:solidFill>
                <a:srgbClr val="323232"/>
              </a:solidFill>
            </a:endParaRPr>
          </a:p>
          <a:p>
            <a:r>
              <a:rPr sz="1800" dirty="0" err="1">
                <a:solidFill>
                  <a:srgbClr val="323232"/>
                </a:solidFill>
              </a:rPr>
              <a:t>Papírově</a:t>
            </a:r>
            <a:r>
              <a:rPr sz="1800" dirty="0">
                <a:solidFill>
                  <a:srgbClr val="323232"/>
                </a:solidFill>
              </a:rPr>
              <a:t> (</a:t>
            </a:r>
            <a:r>
              <a:rPr sz="1800" dirty="0" err="1">
                <a:solidFill>
                  <a:srgbClr val="323232"/>
                </a:solidFill>
              </a:rPr>
              <a:t>klasická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přihláška</a:t>
            </a:r>
            <a:r>
              <a:rPr sz="1800" dirty="0">
                <a:solidFill>
                  <a:srgbClr val="323232"/>
                </a:solidFill>
              </a:rPr>
              <a:t>)</a:t>
            </a: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podání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na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tiskopisu</a:t>
            </a:r>
            <a:r>
              <a:rPr sz="1800" dirty="0">
                <a:solidFill>
                  <a:srgbClr val="323232"/>
                </a:solidFill>
              </a:rPr>
              <a:t>, </a:t>
            </a:r>
            <a:r>
              <a:rPr sz="1800" dirty="0" err="1">
                <a:solidFill>
                  <a:srgbClr val="323232"/>
                </a:solidFill>
              </a:rPr>
              <a:t>doručení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na</a:t>
            </a:r>
            <a:r>
              <a:rPr sz="1800" dirty="0">
                <a:solidFill>
                  <a:srgbClr val="323232"/>
                </a:solidFill>
              </a:rPr>
              <a:t> SŠ </a:t>
            </a:r>
            <a:r>
              <a:rPr sz="1800" dirty="0" err="1">
                <a:solidFill>
                  <a:srgbClr val="323232"/>
                </a:solidFill>
              </a:rPr>
              <a:t>poštou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nebo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osobně</a:t>
            </a:r>
            <a:endParaRPr sz="1800" dirty="0">
              <a:solidFill>
                <a:srgbClr val="323232"/>
              </a:solidFill>
            </a:endParaRPr>
          </a:p>
          <a:p>
            <a:pPr lvl="1"/>
            <a:r>
              <a:rPr sz="1800" dirty="0" err="1">
                <a:solidFill>
                  <a:srgbClr val="323232"/>
                </a:solidFill>
              </a:rPr>
              <a:t>vhodné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pouze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ve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specifických</a:t>
            </a:r>
            <a:r>
              <a:rPr sz="1800" dirty="0">
                <a:solidFill>
                  <a:srgbClr val="323232"/>
                </a:solidFill>
              </a:rPr>
              <a:t> </a:t>
            </a:r>
            <a:r>
              <a:rPr sz="1800" dirty="0" err="1">
                <a:solidFill>
                  <a:srgbClr val="323232"/>
                </a:solidFill>
              </a:rPr>
              <a:t>případech</a:t>
            </a:r>
            <a:endParaRPr sz="1800" dirty="0">
              <a:solidFill>
                <a:srgbClr val="323232"/>
              </a:solidFill>
            </a:endParaRPr>
          </a:p>
        </p:txBody>
      </p:sp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5C308791-6330-A2A5-A517-ED3CFC9DD7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8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400">
                <a:solidFill>
                  <a:srgbClr val="006699"/>
                </a:solidFill>
              </a:rPr>
              <a:t>Termíny JPZ – časová 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800">
                <a:solidFill>
                  <a:srgbClr val="323232"/>
                </a:solidFill>
              </a:rPr>
              <a:t>Únor 2026 – podání přihlášek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Duben 2026 – jednotné přijímací zkoušky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Květen 2026 – zveřejnění výsledků 1. kola</a:t>
            </a:r>
          </a:p>
          <a:p>
            <a:pPr lvl="1"/>
            <a:r>
              <a:rPr sz="1800">
                <a:solidFill>
                  <a:srgbClr val="323232"/>
                </a:solidFill>
              </a:rPr>
              <a:t>Červen 2026 – případné 2. kolo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365760"/>
            <a:ext cx="1074887" cy="822960"/>
          </a:xfrm>
          <a:prstGeom prst="rect">
            <a:avLst/>
          </a:prstGeom>
        </p:spPr>
      </p:pic>
      <p:pic>
        <p:nvPicPr>
          <p:cNvPr id="6" name="Obrázek 5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C0825903-1712-66E7-8C65-586A6EE447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0837"/>
            <a:ext cx="9144000" cy="24977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580</Words>
  <Application>Microsoft Office PowerPoint</Application>
  <PresentationFormat>Předvádění na obrazovce (4:3)</PresentationFormat>
  <Paragraphs>67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Přijímací řízení na střední školy 2026</vt:lpstr>
      <vt:lpstr>Základní informace</vt:lpstr>
      <vt:lpstr>Jednotná přijímací zkouška (JPZ)</vt:lpstr>
      <vt:lpstr>Přihlášky na SŠ</vt:lpstr>
      <vt:lpstr>Kde najít informace o školách?</vt:lpstr>
      <vt:lpstr>Prezentace aplikace PowerPoint</vt:lpstr>
      <vt:lpstr>Prezentace aplikace PowerPoint</vt:lpstr>
      <vt:lpstr>Jak se podávají přihlášky na SŠ</vt:lpstr>
      <vt:lpstr>Termíny JPZ – časová osa</vt:lpstr>
      <vt:lpstr>Vyhodnocení a výsledky</vt:lpstr>
      <vt:lpstr>Co když se dítě nedostane?</vt:lpstr>
      <vt:lpstr>Časté otázky rodičů – FAQ</vt:lpstr>
      <vt:lpstr>Doporučení rodičům</vt:lpstr>
      <vt:lpstr>Užitečné oficiální odkazy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Andrlík</cp:lastModifiedBy>
  <cp:revision>1</cp:revision>
  <dcterms:created xsi:type="dcterms:W3CDTF">2013-01-27T09:14:16Z</dcterms:created>
  <dcterms:modified xsi:type="dcterms:W3CDTF">2026-01-14T08:32:40Z</dcterms:modified>
  <cp:category/>
</cp:coreProperties>
</file>